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4" r:id="rId1"/>
  </p:sldMasterIdLst>
  <p:notesMasterIdLst>
    <p:notesMasterId r:id="rId12"/>
  </p:notesMasterIdLst>
  <p:sldIdLst>
    <p:sldId id="256" r:id="rId2"/>
    <p:sldId id="259" r:id="rId3"/>
    <p:sldId id="258" r:id="rId4"/>
    <p:sldId id="266"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044"/>
    <p:restoredTop sz="95741"/>
  </p:normalViewPr>
  <p:slideViewPr>
    <p:cSldViewPr snapToGrid="0">
      <p:cViewPr varScale="1">
        <p:scale>
          <a:sx n="84" d="100"/>
          <a:sy n="84" d="100"/>
        </p:scale>
        <p:origin x="200" y="7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FD9D37-ABE0-2F4A-A8BF-C818C0370FCE}" type="datetimeFigureOut">
              <a:rPr lang="en-US" smtClean="0"/>
              <a:t>10/28/23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EE2A6-9E34-7F4E-B27E-426B01FEBA24}" type="slidenum">
              <a:rPr lang="en-US" smtClean="0"/>
              <a:t>‹#›</a:t>
            </a:fld>
            <a:endParaRPr lang="en-US"/>
          </a:p>
        </p:txBody>
      </p:sp>
    </p:spTree>
    <p:extLst>
      <p:ext uri="{BB962C8B-B14F-4D97-AF65-F5344CB8AC3E}">
        <p14:creationId xmlns:p14="http://schemas.microsoft.com/office/powerpoint/2010/main" val="270054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EE2A6-9E34-7F4E-B27E-426B01FEBA24}" type="slidenum">
              <a:rPr lang="en-US" smtClean="0"/>
              <a:t>1</a:t>
            </a:fld>
            <a:endParaRPr lang="en-US"/>
          </a:p>
        </p:txBody>
      </p:sp>
    </p:spTree>
    <p:extLst>
      <p:ext uri="{BB962C8B-B14F-4D97-AF65-F5344CB8AC3E}">
        <p14:creationId xmlns:p14="http://schemas.microsoft.com/office/powerpoint/2010/main" val="239663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968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890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1295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0769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1435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374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5760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14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48A87A34-81AB-432B-8DAE-1953F412C126}" type="datetimeFigureOut">
              <a:rPr lang="en-US" smtClean="0"/>
              <a:pPr/>
              <a:t>10/28/23</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93814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39461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62805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44254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6348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898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48A87A34-81AB-432B-8DAE-1953F412C126}" type="datetimeFigureOut">
              <a:rPr lang="en-US" smtClean="0"/>
              <a:pPr/>
              <a:t>10/28/23</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98185691"/>
      </p:ext>
    </p:extLst>
  </p:cSld>
  <p:clrMap bg1="dk1" tx1="lt1" bg2="dk2"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hyperlink" Target="https://www.irs.gov/businesses/small-businesses-self-employed/apply-for-an-employer-identification-number-ein-onlin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5CD1A-DB0D-6623-C1E3-31665663D31F}"/>
              </a:ext>
            </a:extLst>
          </p:cNvPr>
          <p:cNvSpPr>
            <a:spLocks noGrp="1"/>
          </p:cNvSpPr>
          <p:nvPr>
            <p:ph type="ctrTitle"/>
          </p:nvPr>
        </p:nvSpPr>
        <p:spPr/>
        <p:txBody>
          <a:bodyPr/>
          <a:lstStyle/>
          <a:p>
            <a:pPr algn="ctr"/>
            <a:r>
              <a:rPr lang="en-US" dirty="0"/>
              <a:t>Fundraising as a </a:t>
            </a:r>
            <a:br>
              <a:rPr lang="en-US" dirty="0"/>
            </a:br>
            <a:r>
              <a:rPr lang="en-US" dirty="0"/>
              <a:t>central committee</a:t>
            </a:r>
          </a:p>
        </p:txBody>
      </p:sp>
      <p:sp>
        <p:nvSpPr>
          <p:cNvPr id="3" name="Subtitle 2">
            <a:extLst>
              <a:ext uri="{FF2B5EF4-FFF2-40B4-BE49-F238E27FC236}">
                <a16:creationId xmlns:a16="http://schemas.microsoft.com/office/drawing/2014/main" id="{9BFD5973-98F0-AC79-3449-3255F617BEAC}"/>
              </a:ext>
            </a:extLst>
          </p:cNvPr>
          <p:cNvSpPr>
            <a:spLocks noGrp="1"/>
          </p:cNvSpPr>
          <p:nvPr>
            <p:ph type="subTitle" idx="1"/>
          </p:nvPr>
        </p:nvSpPr>
        <p:spPr/>
        <p:txBody>
          <a:bodyPr/>
          <a:lstStyle/>
          <a:p>
            <a:r>
              <a:rPr lang="en-US" dirty="0"/>
              <a:t>Miranda Marquit, Chair, Bonneville County Democratic Central Committee</a:t>
            </a:r>
          </a:p>
        </p:txBody>
      </p:sp>
    </p:spTree>
    <p:extLst>
      <p:ext uri="{BB962C8B-B14F-4D97-AF65-F5344CB8AC3E}">
        <p14:creationId xmlns:p14="http://schemas.microsoft.com/office/powerpoint/2010/main" val="3797755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26" name="Rectangle 25">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06AB74CA-E76D-4922-91FE-A4AAF0487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custGeom>
            <a:avLst/>
            <a:gdLst>
              <a:gd name="connsiteX0" fmla="*/ 0 w 11707367"/>
              <a:gd name="connsiteY0" fmla="*/ 0 h 2572622"/>
              <a:gd name="connsiteX1" fmla="*/ 1888420 w 11707367"/>
              <a:gd name="connsiteY1" fmla="*/ 0 h 2572622"/>
              <a:gd name="connsiteX2" fmla="*/ 2198560 w 11707367"/>
              <a:gd name="connsiteY2" fmla="*/ 310139 h 2572622"/>
              <a:gd name="connsiteX3" fmla="*/ 2425431 w 11707367"/>
              <a:gd name="connsiteY3" fmla="*/ 310139 h 2572622"/>
              <a:gd name="connsiteX4" fmla="*/ 2735570 w 11707367"/>
              <a:gd name="connsiteY4" fmla="*/ 0 h 2572622"/>
              <a:gd name="connsiteX5" fmla="*/ 11707367 w 11707367"/>
              <a:gd name="connsiteY5" fmla="*/ 0 h 2572622"/>
              <a:gd name="connsiteX6" fmla="*/ 11707367 w 11707367"/>
              <a:gd name="connsiteY6" fmla="*/ 2572622 h 2572622"/>
              <a:gd name="connsiteX7" fmla="*/ 0 w 11707367"/>
              <a:gd name="connsiteY7" fmla="*/ 2572622 h 257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7367" h="2572622">
                <a:moveTo>
                  <a:pt x="0" y="0"/>
                </a:moveTo>
                <a:lnTo>
                  <a:pt x="1888420" y="0"/>
                </a:lnTo>
                <a:lnTo>
                  <a:pt x="2198560" y="310139"/>
                </a:lnTo>
                <a:cubicBezTo>
                  <a:pt x="2261209" y="372788"/>
                  <a:pt x="2362782" y="372788"/>
                  <a:pt x="2425431" y="310139"/>
                </a:cubicBezTo>
                <a:lnTo>
                  <a:pt x="2735570" y="0"/>
                </a:lnTo>
                <a:lnTo>
                  <a:pt x="11707367" y="0"/>
                </a:lnTo>
                <a:lnTo>
                  <a:pt x="11707367" y="2572622"/>
                </a:lnTo>
                <a:lnTo>
                  <a:pt x="0" y="2572622"/>
                </a:lnTo>
                <a:close/>
              </a:path>
            </a:pathLst>
          </a:custGeom>
          <a:solidFill>
            <a:srgbClr val="5959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9D07074-E555-B6F0-D61D-4C373A145FE8}"/>
              </a:ext>
            </a:extLst>
          </p:cNvPr>
          <p:cNvSpPr>
            <a:spLocks noGrp="1"/>
          </p:cNvSpPr>
          <p:nvPr>
            <p:ph type="title"/>
          </p:nvPr>
        </p:nvSpPr>
        <p:spPr>
          <a:xfrm>
            <a:off x="1063691" y="4049486"/>
            <a:ext cx="4825480" cy="1883228"/>
          </a:xfrm>
        </p:spPr>
        <p:txBody>
          <a:bodyPr vert="horz" lIns="91440" tIns="45720" rIns="91440" bIns="45720" rtlCol="0" anchor="ctr">
            <a:normAutofit/>
          </a:bodyPr>
          <a:lstStyle/>
          <a:p>
            <a:r>
              <a:rPr lang="en-US" dirty="0">
                <a:solidFill>
                  <a:srgbClr val="FFFFFF"/>
                </a:solidFill>
              </a:rPr>
              <a:t>Getting an EIN</a:t>
            </a:r>
          </a:p>
        </p:txBody>
      </p:sp>
      <p:pic>
        <p:nvPicPr>
          <p:cNvPr id="8" name="Picture 7">
            <a:extLst>
              <a:ext uri="{FF2B5EF4-FFF2-40B4-BE49-F238E27FC236}">
                <a16:creationId xmlns:a16="http://schemas.microsoft.com/office/drawing/2014/main" id="{4FD3D960-1D83-E87F-7478-D64364A862DC}"/>
              </a:ext>
            </a:extLst>
          </p:cNvPr>
          <p:cNvPicPr>
            <a:picLocks noChangeAspect="1"/>
          </p:cNvPicPr>
          <p:nvPr/>
        </p:nvPicPr>
        <p:blipFill>
          <a:blip r:embed="rId2"/>
          <a:stretch>
            <a:fillRect/>
          </a:stretch>
        </p:blipFill>
        <p:spPr>
          <a:xfrm>
            <a:off x="797527" y="1643064"/>
            <a:ext cx="5463061" cy="532648"/>
          </a:xfrm>
          <a:prstGeom prst="rect">
            <a:avLst/>
          </a:prstGeom>
        </p:spPr>
      </p:pic>
      <p:pic>
        <p:nvPicPr>
          <p:cNvPr id="6" name="Content Placeholder 5" descr="A screenshot of a document&#10;&#10;Description automatically generated">
            <a:extLst>
              <a:ext uri="{FF2B5EF4-FFF2-40B4-BE49-F238E27FC236}">
                <a16:creationId xmlns:a16="http://schemas.microsoft.com/office/drawing/2014/main" id="{33475F8E-A72D-09BF-A59A-AC3AC6C48A6E}"/>
              </a:ext>
            </a:extLst>
          </p:cNvPr>
          <p:cNvPicPr>
            <a:picLocks noGrp="1" noChangeAspect="1"/>
          </p:cNvPicPr>
          <p:nvPr>
            <p:ph sz="half" idx="2"/>
          </p:nvPr>
        </p:nvPicPr>
        <p:blipFill>
          <a:blip r:embed="rId3"/>
          <a:stretch>
            <a:fillRect/>
          </a:stretch>
        </p:blipFill>
        <p:spPr>
          <a:xfrm>
            <a:off x="6319839" y="905361"/>
            <a:ext cx="5387530" cy="1939510"/>
          </a:xfrm>
          <a:prstGeom prst="rect">
            <a:avLst/>
          </a:prstGeom>
        </p:spPr>
      </p:pic>
      <p:sp>
        <p:nvSpPr>
          <p:cNvPr id="3" name="Content Placeholder 2">
            <a:extLst>
              <a:ext uri="{FF2B5EF4-FFF2-40B4-BE49-F238E27FC236}">
                <a16:creationId xmlns:a16="http://schemas.microsoft.com/office/drawing/2014/main" id="{78973F54-4677-6B8C-DA02-557D7D953AA4}"/>
              </a:ext>
            </a:extLst>
          </p:cNvPr>
          <p:cNvSpPr>
            <a:spLocks noGrp="1"/>
          </p:cNvSpPr>
          <p:nvPr>
            <p:ph sz="half" idx="1"/>
          </p:nvPr>
        </p:nvSpPr>
        <p:spPr>
          <a:xfrm>
            <a:off x="6338316" y="4049485"/>
            <a:ext cx="4846151" cy="1883229"/>
          </a:xfrm>
        </p:spPr>
        <p:txBody>
          <a:bodyPr vert="horz" lIns="91440" tIns="45720" rIns="91440" bIns="45720" rtlCol="0" anchor="ctr">
            <a:normAutofit fontScale="92500" lnSpcReduction="10000"/>
          </a:bodyPr>
          <a:lstStyle/>
          <a:p>
            <a:pPr>
              <a:lnSpc>
                <a:spcPct val="90000"/>
              </a:lnSpc>
            </a:pPr>
            <a:r>
              <a:rPr lang="en-US" sz="1500" dirty="0">
                <a:solidFill>
                  <a:srgbClr val="FFFFFF"/>
                </a:solidFill>
              </a:rPr>
              <a:t>Go to: </a:t>
            </a:r>
            <a:r>
              <a:rPr lang="en-US" sz="1500" dirty="0">
                <a:hlinkClick r:id="rId4">
                  <a:extLst>
                    <a:ext uri="{A12FA001-AC4F-418D-AE19-62706E023703}">
                      <ahyp:hlinkClr xmlns:ahyp="http://schemas.microsoft.com/office/drawing/2018/hyperlinkcolor" val="tx"/>
                    </a:ext>
                  </a:extLst>
                </a:hlinkClick>
              </a:rPr>
              <a:t>https://www.irs.gov/businesses/small-businesses-self-employed/apply-for-an-employer-identification-number-ein-online</a:t>
            </a:r>
            <a:r>
              <a:rPr lang="en-US" sz="1500" dirty="0"/>
              <a:t>. </a:t>
            </a:r>
          </a:p>
          <a:p>
            <a:pPr>
              <a:lnSpc>
                <a:spcPct val="90000"/>
              </a:lnSpc>
            </a:pPr>
            <a:r>
              <a:rPr lang="en-US" sz="1500" dirty="0">
                <a:solidFill>
                  <a:srgbClr val="FFFFFF"/>
                </a:solidFill>
              </a:rPr>
              <a:t>You can apply online between 7 am and 10 pm Eastern time. It only takes a few minutes. </a:t>
            </a:r>
          </a:p>
          <a:p>
            <a:pPr>
              <a:lnSpc>
                <a:spcPct val="90000"/>
              </a:lnSpc>
            </a:pPr>
            <a:r>
              <a:rPr lang="en-US" sz="1500" dirty="0">
                <a:solidFill>
                  <a:srgbClr val="FFFFFF"/>
                </a:solidFill>
              </a:rPr>
              <a:t>Remember: You’re a 501(c)4. You’re a nonprofit but a political organization. Donations to you ARE NOT tax-deductible for the donor.</a:t>
            </a:r>
          </a:p>
          <a:p>
            <a:pPr>
              <a:lnSpc>
                <a:spcPct val="90000"/>
              </a:lnSpc>
            </a:pPr>
            <a:endParaRPr lang="en-US" sz="1500" dirty="0">
              <a:solidFill>
                <a:srgbClr val="FFFFFF"/>
              </a:solidFill>
            </a:endParaRPr>
          </a:p>
        </p:txBody>
      </p:sp>
    </p:spTree>
    <p:extLst>
      <p:ext uri="{BB962C8B-B14F-4D97-AF65-F5344CB8AC3E}">
        <p14:creationId xmlns:p14="http://schemas.microsoft.com/office/powerpoint/2010/main" val="305670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67020-C215-DB65-6D46-03D089BCD97D}"/>
              </a:ext>
            </a:extLst>
          </p:cNvPr>
          <p:cNvSpPr>
            <a:spLocks noGrp="1"/>
          </p:cNvSpPr>
          <p:nvPr>
            <p:ph type="title"/>
          </p:nvPr>
        </p:nvSpPr>
        <p:spPr/>
        <p:txBody>
          <a:bodyPr/>
          <a:lstStyle/>
          <a:p>
            <a:r>
              <a:rPr lang="en-US" dirty="0"/>
              <a:t>Setting up your bank account</a:t>
            </a:r>
          </a:p>
        </p:txBody>
      </p:sp>
      <p:sp>
        <p:nvSpPr>
          <p:cNvPr id="3" name="Content Placeholder 2">
            <a:extLst>
              <a:ext uri="{FF2B5EF4-FFF2-40B4-BE49-F238E27FC236}">
                <a16:creationId xmlns:a16="http://schemas.microsoft.com/office/drawing/2014/main" id="{A57DF895-B46F-4479-A9D3-6D0F439149E3}"/>
              </a:ext>
            </a:extLst>
          </p:cNvPr>
          <p:cNvSpPr>
            <a:spLocks noGrp="1"/>
          </p:cNvSpPr>
          <p:nvPr>
            <p:ph idx="1"/>
          </p:nvPr>
        </p:nvSpPr>
        <p:spPr>
          <a:xfrm>
            <a:off x="818712" y="2222287"/>
            <a:ext cx="10554574" cy="4492838"/>
          </a:xfrm>
        </p:spPr>
        <p:txBody>
          <a:bodyPr>
            <a:normAutofit lnSpcReduction="10000"/>
          </a:bodyPr>
          <a:lstStyle/>
          <a:p>
            <a:r>
              <a:rPr lang="en-US" dirty="0"/>
              <a:t>Once you have your EIN, open an account. We opened a business account under the full name of our committee: Bonneville County Democratic Central Committee.</a:t>
            </a:r>
          </a:p>
          <a:p>
            <a:r>
              <a:rPr lang="en-US" dirty="0"/>
              <a:t>Depending on the situation, you might need two signatures for checks. Consider having at least three signatories for the account. We use:</a:t>
            </a:r>
          </a:p>
          <a:p>
            <a:pPr lvl="1"/>
            <a:r>
              <a:rPr lang="en-US" dirty="0"/>
              <a:t>Treasurer</a:t>
            </a:r>
          </a:p>
          <a:p>
            <a:pPr lvl="1"/>
            <a:r>
              <a:rPr lang="en-US" dirty="0"/>
              <a:t>Chair</a:t>
            </a:r>
          </a:p>
          <a:p>
            <a:pPr lvl="1"/>
            <a:r>
              <a:rPr lang="en-US" dirty="0"/>
              <a:t>Vice-Chair</a:t>
            </a:r>
          </a:p>
          <a:p>
            <a:pPr lvl="1"/>
            <a:r>
              <a:rPr lang="en-US" dirty="0"/>
              <a:t>Secretary</a:t>
            </a:r>
          </a:p>
          <a:p>
            <a:r>
              <a:rPr lang="en-US" dirty="0"/>
              <a:t>Some banks require a board action. Make sure your minutes show that you have designated certain people as signatories.</a:t>
            </a:r>
          </a:p>
          <a:p>
            <a:r>
              <a:rPr lang="en-US" dirty="0"/>
              <a:t>We order debit cards (we have two) so we can make online purchases and easily go to the store, without two people signing checks.</a:t>
            </a:r>
          </a:p>
          <a:p>
            <a:r>
              <a:rPr lang="en-US" dirty="0"/>
              <a:t>Legislative Districts can follow this approach as well.</a:t>
            </a:r>
          </a:p>
        </p:txBody>
      </p:sp>
    </p:spTree>
    <p:extLst>
      <p:ext uri="{BB962C8B-B14F-4D97-AF65-F5344CB8AC3E}">
        <p14:creationId xmlns:p14="http://schemas.microsoft.com/office/powerpoint/2010/main" val="3824355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24DFCA1B-EBDC-4E7D-A427-8ABCF4872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3">
            <a:extLst>
              <a:ext uri="{FF2B5EF4-FFF2-40B4-BE49-F238E27FC236}">
                <a16:creationId xmlns:a16="http://schemas.microsoft.com/office/drawing/2014/main" id="{685C60B6-0810-4355-895B-4513096D3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A71BF34-7C5D-89E4-0010-8AA3A9B1DC17}"/>
              </a:ext>
            </a:extLst>
          </p:cNvPr>
          <p:cNvSpPr>
            <a:spLocks noGrp="1"/>
          </p:cNvSpPr>
          <p:nvPr>
            <p:ph type="title"/>
          </p:nvPr>
        </p:nvSpPr>
        <p:spPr>
          <a:xfrm>
            <a:off x="451515" y="447188"/>
            <a:ext cx="3675318" cy="5468700"/>
          </a:xfrm>
        </p:spPr>
        <p:txBody>
          <a:bodyPr vert="horz" lIns="91440" tIns="45720" rIns="91440" bIns="45720" rtlCol="0" anchor="ctr">
            <a:normAutofit/>
          </a:bodyPr>
          <a:lstStyle/>
          <a:p>
            <a:r>
              <a:rPr lang="en-US" sz="3200"/>
              <a:t>Reporting</a:t>
            </a:r>
          </a:p>
        </p:txBody>
      </p:sp>
      <p:sp>
        <p:nvSpPr>
          <p:cNvPr id="3" name="Content Placeholder 2">
            <a:extLst>
              <a:ext uri="{FF2B5EF4-FFF2-40B4-BE49-F238E27FC236}">
                <a16:creationId xmlns:a16="http://schemas.microsoft.com/office/drawing/2014/main" id="{6294E508-6F6F-718F-31F7-0E606C33EBE2}"/>
              </a:ext>
            </a:extLst>
          </p:cNvPr>
          <p:cNvSpPr>
            <a:spLocks noGrp="1"/>
          </p:cNvSpPr>
          <p:nvPr>
            <p:ph sz="half" idx="1"/>
          </p:nvPr>
        </p:nvSpPr>
        <p:spPr>
          <a:xfrm>
            <a:off x="4989143" y="447188"/>
            <a:ext cx="6585235" cy="3632200"/>
          </a:xfrm>
        </p:spPr>
        <p:txBody>
          <a:bodyPr vert="horz" lIns="91440" tIns="45720" rIns="91440" bIns="45720" rtlCol="0" anchor="ctr">
            <a:normAutofit/>
          </a:bodyPr>
          <a:lstStyle/>
          <a:p>
            <a:r>
              <a:rPr lang="en-US" sz="1600">
                <a:solidFill>
                  <a:schemeClr val="bg1">
                    <a:lumMod val="85000"/>
                    <a:lumOff val="15000"/>
                  </a:schemeClr>
                </a:solidFill>
              </a:rPr>
              <a:t>You need to appoint a Treasurer</a:t>
            </a:r>
          </a:p>
          <a:p>
            <a:r>
              <a:rPr lang="en-US" sz="1600">
                <a:solidFill>
                  <a:schemeClr val="bg1">
                    <a:lumMod val="85000"/>
                    <a:lumOff val="15000"/>
                  </a:schemeClr>
                </a:solidFill>
              </a:rPr>
              <a:t>Reports submitted online each month</a:t>
            </a:r>
          </a:p>
          <a:p>
            <a:pPr lvl="1"/>
            <a:r>
              <a:rPr lang="en-US">
                <a:solidFill>
                  <a:schemeClr val="bg1">
                    <a:lumMod val="85000"/>
                    <a:lumOff val="15000"/>
                  </a:schemeClr>
                </a:solidFill>
              </a:rPr>
              <a:t>48 hours to report amounts of $1,000 or more, receiving or spending</a:t>
            </a:r>
          </a:p>
          <a:p>
            <a:r>
              <a:rPr lang="en-US" sz="1600">
                <a:solidFill>
                  <a:schemeClr val="bg1">
                    <a:lumMod val="85000"/>
                    <a:lumOff val="15000"/>
                  </a:schemeClr>
                </a:solidFill>
              </a:rPr>
              <a:t>Go to sos.Idaho.gov to sign up for an account and submit reports</a:t>
            </a:r>
          </a:p>
          <a:p>
            <a:endParaRPr lang="en-US" sz="1600">
              <a:solidFill>
                <a:schemeClr val="bg1">
                  <a:lumMod val="85000"/>
                  <a:lumOff val="15000"/>
                </a:schemeClr>
              </a:solidFill>
            </a:endParaRPr>
          </a:p>
        </p:txBody>
      </p:sp>
      <p:pic>
        <p:nvPicPr>
          <p:cNvPr id="6" name="Content Placeholder 5" descr="A screenshot of a computer screen&#10;&#10;Description automatically generated">
            <a:extLst>
              <a:ext uri="{FF2B5EF4-FFF2-40B4-BE49-F238E27FC236}">
                <a16:creationId xmlns:a16="http://schemas.microsoft.com/office/drawing/2014/main" id="{83D6123E-025F-F7FB-D058-F5349E8D806F}"/>
              </a:ext>
            </a:extLst>
          </p:cNvPr>
          <p:cNvPicPr>
            <a:picLocks noGrp="1" noChangeAspect="1"/>
          </p:cNvPicPr>
          <p:nvPr>
            <p:ph sz="half" idx="2"/>
          </p:nvPr>
        </p:nvPicPr>
        <p:blipFill>
          <a:blip r:embed="rId2"/>
          <a:stretch>
            <a:fillRect/>
          </a:stretch>
        </p:blipFill>
        <p:spPr>
          <a:xfrm>
            <a:off x="4810631" y="3695854"/>
            <a:ext cx="3852781" cy="2282772"/>
          </a:xfrm>
          <a:prstGeom prst="roundRect">
            <a:avLst>
              <a:gd name="adj" fmla="val 3876"/>
            </a:avLst>
          </a:prstGeom>
          <a:ln>
            <a:solidFill>
              <a:schemeClr val="accent1"/>
            </a:solidFill>
          </a:ln>
          <a:effectLst/>
        </p:spPr>
      </p:pic>
      <p:pic>
        <p:nvPicPr>
          <p:cNvPr id="8" name="Picture 7" descr="A person in a suit&#10;&#10;Description automatically generated">
            <a:extLst>
              <a:ext uri="{FF2B5EF4-FFF2-40B4-BE49-F238E27FC236}">
                <a16:creationId xmlns:a16="http://schemas.microsoft.com/office/drawing/2014/main" id="{45D6F482-9B41-DA60-8475-25B8CC38B30C}"/>
              </a:ext>
            </a:extLst>
          </p:cNvPr>
          <p:cNvPicPr>
            <a:picLocks noChangeAspect="1"/>
          </p:cNvPicPr>
          <p:nvPr/>
        </p:nvPicPr>
        <p:blipFill>
          <a:blip r:embed="rId3"/>
          <a:stretch>
            <a:fillRect/>
          </a:stretch>
        </p:blipFill>
        <p:spPr>
          <a:xfrm>
            <a:off x="8057238" y="3695854"/>
            <a:ext cx="4131714" cy="2282772"/>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64732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26" name="Rectangle 25">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06AB74CA-E76D-4922-91FE-A4AAF0487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custGeom>
            <a:avLst/>
            <a:gdLst>
              <a:gd name="connsiteX0" fmla="*/ 0 w 11707367"/>
              <a:gd name="connsiteY0" fmla="*/ 0 h 2572622"/>
              <a:gd name="connsiteX1" fmla="*/ 1888420 w 11707367"/>
              <a:gd name="connsiteY1" fmla="*/ 0 h 2572622"/>
              <a:gd name="connsiteX2" fmla="*/ 2198560 w 11707367"/>
              <a:gd name="connsiteY2" fmla="*/ 310139 h 2572622"/>
              <a:gd name="connsiteX3" fmla="*/ 2425431 w 11707367"/>
              <a:gd name="connsiteY3" fmla="*/ 310139 h 2572622"/>
              <a:gd name="connsiteX4" fmla="*/ 2735570 w 11707367"/>
              <a:gd name="connsiteY4" fmla="*/ 0 h 2572622"/>
              <a:gd name="connsiteX5" fmla="*/ 11707367 w 11707367"/>
              <a:gd name="connsiteY5" fmla="*/ 0 h 2572622"/>
              <a:gd name="connsiteX6" fmla="*/ 11707367 w 11707367"/>
              <a:gd name="connsiteY6" fmla="*/ 2572622 h 2572622"/>
              <a:gd name="connsiteX7" fmla="*/ 0 w 11707367"/>
              <a:gd name="connsiteY7" fmla="*/ 2572622 h 257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7367" h="2572622">
                <a:moveTo>
                  <a:pt x="0" y="0"/>
                </a:moveTo>
                <a:lnTo>
                  <a:pt x="1888420" y="0"/>
                </a:lnTo>
                <a:lnTo>
                  <a:pt x="2198560" y="310139"/>
                </a:lnTo>
                <a:cubicBezTo>
                  <a:pt x="2261209" y="372788"/>
                  <a:pt x="2362782" y="372788"/>
                  <a:pt x="2425431" y="310139"/>
                </a:cubicBezTo>
                <a:lnTo>
                  <a:pt x="2735570" y="0"/>
                </a:lnTo>
                <a:lnTo>
                  <a:pt x="11707367" y="0"/>
                </a:lnTo>
                <a:lnTo>
                  <a:pt x="11707367" y="2572622"/>
                </a:lnTo>
                <a:lnTo>
                  <a:pt x="0" y="2572622"/>
                </a:lnTo>
                <a:close/>
              </a:path>
            </a:pathLst>
          </a:custGeom>
          <a:solidFill>
            <a:srgbClr val="5959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9EE31D8-A250-7375-FD9B-5E22E800E437}"/>
              </a:ext>
            </a:extLst>
          </p:cNvPr>
          <p:cNvSpPr>
            <a:spLocks noGrp="1"/>
          </p:cNvSpPr>
          <p:nvPr>
            <p:ph type="title"/>
          </p:nvPr>
        </p:nvSpPr>
        <p:spPr>
          <a:xfrm>
            <a:off x="1063691" y="4049486"/>
            <a:ext cx="4825480" cy="1883228"/>
          </a:xfrm>
        </p:spPr>
        <p:txBody>
          <a:bodyPr vert="horz" lIns="91440" tIns="45720" rIns="91440" bIns="45720" rtlCol="0" anchor="ctr">
            <a:normAutofit/>
          </a:bodyPr>
          <a:lstStyle/>
          <a:p>
            <a:r>
              <a:rPr lang="en-US">
                <a:solidFill>
                  <a:srgbClr val="FFFFFF"/>
                </a:solidFill>
              </a:rPr>
              <a:t>Get that green</a:t>
            </a:r>
          </a:p>
        </p:txBody>
      </p:sp>
      <p:pic>
        <p:nvPicPr>
          <p:cNvPr id="8" name="Picture 7" descr="A screenshot of a website&#10;&#10;Description automatically generated">
            <a:extLst>
              <a:ext uri="{FF2B5EF4-FFF2-40B4-BE49-F238E27FC236}">
                <a16:creationId xmlns:a16="http://schemas.microsoft.com/office/drawing/2014/main" id="{4BACD78C-4B74-C019-D9D4-99FC1578B1F8}"/>
              </a:ext>
            </a:extLst>
          </p:cNvPr>
          <p:cNvPicPr>
            <a:picLocks noChangeAspect="1"/>
          </p:cNvPicPr>
          <p:nvPr/>
        </p:nvPicPr>
        <p:blipFill>
          <a:blip r:embed="rId2"/>
          <a:stretch>
            <a:fillRect/>
          </a:stretch>
        </p:blipFill>
        <p:spPr>
          <a:xfrm>
            <a:off x="1063691" y="1357201"/>
            <a:ext cx="5196897" cy="1130324"/>
          </a:xfrm>
          <a:prstGeom prst="rect">
            <a:avLst/>
          </a:prstGeom>
        </p:spPr>
      </p:pic>
      <p:pic>
        <p:nvPicPr>
          <p:cNvPr id="6" name="Content Placeholder 5" descr="A screenshot of a web page&#10;&#10;Description automatically generated">
            <a:extLst>
              <a:ext uri="{FF2B5EF4-FFF2-40B4-BE49-F238E27FC236}">
                <a16:creationId xmlns:a16="http://schemas.microsoft.com/office/drawing/2014/main" id="{00FFF67B-DCD6-3531-ACB8-1CDF11B25B8D}"/>
              </a:ext>
            </a:extLst>
          </p:cNvPr>
          <p:cNvPicPr>
            <a:picLocks noGrp="1" noChangeAspect="1"/>
          </p:cNvPicPr>
          <p:nvPr>
            <p:ph sz="half" idx="2"/>
          </p:nvPr>
        </p:nvPicPr>
        <p:blipFill>
          <a:blip r:embed="rId3"/>
          <a:stretch>
            <a:fillRect/>
          </a:stretch>
        </p:blipFill>
        <p:spPr>
          <a:xfrm>
            <a:off x="6718295" y="484633"/>
            <a:ext cx="4853099" cy="2875460"/>
          </a:xfrm>
          <a:prstGeom prst="rect">
            <a:avLst/>
          </a:prstGeom>
        </p:spPr>
      </p:pic>
      <p:sp>
        <p:nvSpPr>
          <p:cNvPr id="3" name="Content Placeholder 2">
            <a:extLst>
              <a:ext uri="{FF2B5EF4-FFF2-40B4-BE49-F238E27FC236}">
                <a16:creationId xmlns:a16="http://schemas.microsoft.com/office/drawing/2014/main" id="{970285FA-7FFD-28F4-52C8-152452FD3391}"/>
              </a:ext>
            </a:extLst>
          </p:cNvPr>
          <p:cNvSpPr>
            <a:spLocks noGrp="1"/>
          </p:cNvSpPr>
          <p:nvPr>
            <p:ph sz="half" idx="1"/>
          </p:nvPr>
        </p:nvSpPr>
        <p:spPr>
          <a:xfrm>
            <a:off x="6338316" y="4049485"/>
            <a:ext cx="4846151" cy="1883229"/>
          </a:xfrm>
        </p:spPr>
        <p:txBody>
          <a:bodyPr vert="horz" lIns="91440" tIns="45720" rIns="91440" bIns="45720" rtlCol="0" anchor="ctr">
            <a:normAutofit/>
          </a:bodyPr>
          <a:lstStyle/>
          <a:p>
            <a:pPr>
              <a:lnSpc>
                <a:spcPct val="90000"/>
              </a:lnSpc>
            </a:pPr>
            <a:r>
              <a:rPr lang="en-US" sz="900">
                <a:solidFill>
                  <a:srgbClr val="FFFFFF"/>
                </a:solidFill>
              </a:rPr>
              <a:t>When accepting donations, you generally need a full name and an address.</a:t>
            </a:r>
          </a:p>
          <a:p>
            <a:pPr>
              <a:lnSpc>
                <a:spcPct val="90000"/>
              </a:lnSpc>
            </a:pPr>
            <a:r>
              <a:rPr lang="en-US" sz="900">
                <a:solidFill>
                  <a:srgbClr val="FFFFFF"/>
                </a:solidFill>
              </a:rPr>
              <a:t>Technically, cash donations of less than $50 don’t need to be reported on the Sunshine Report. However, there’s supposed to be a running total. We fudge a bit by setting out the cash jar to collect donations. </a:t>
            </a:r>
          </a:p>
          <a:p>
            <a:pPr>
              <a:lnSpc>
                <a:spcPct val="90000"/>
              </a:lnSpc>
            </a:pPr>
            <a:r>
              <a:rPr lang="en-US" sz="900">
                <a:solidFill>
                  <a:srgbClr val="FFFFFF"/>
                </a:solidFill>
              </a:rPr>
              <a:t>Checks are easy because they usually include an address.</a:t>
            </a:r>
          </a:p>
          <a:p>
            <a:pPr>
              <a:lnSpc>
                <a:spcPct val="90000"/>
              </a:lnSpc>
            </a:pPr>
            <a:r>
              <a:rPr lang="en-US" sz="900">
                <a:solidFill>
                  <a:srgbClr val="FFFFFF"/>
                </a:solidFill>
              </a:rPr>
              <a:t>Consider using Act Blue to accept donations online. They automatically collect the information you need for a Sunshine Report. We have buttons on our website and in our newsletter, designed to take donors straight to our Act Blue form. The fee they charge is worth it. [screenshot website and newsletter buttons]</a:t>
            </a:r>
          </a:p>
          <a:p>
            <a:pPr>
              <a:lnSpc>
                <a:spcPct val="90000"/>
              </a:lnSpc>
            </a:pPr>
            <a:endParaRPr lang="en-US" sz="900">
              <a:solidFill>
                <a:srgbClr val="FFFFFF"/>
              </a:solidFill>
            </a:endParaRPr>
          </a:p>
        </p:txBody>
      </p:sp>
    </p:spTree>
    <p:extLst>
      <p:ext uri="{BB962C8B-B14F-4D97-AF65-F5344CB8AC3E}">
        <p14:creationId xmlns:p14="http://schemas.microsoft.com/office/powerpoint/2010/main" val="3542417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E123-88F2-110D-3160-CCBB08561B24}"/>
              </a:ext>
            </a:extLst>
          </p:cNvPr>
          <p:cNvSpPr>
            <a:spLocks noGrp="1"/>
          </p:cNvSpPr>
          <p:nvPr>
            <p:ph type="title"/>
          </p:nvPr>
        </p:nvSpPr>
        <p:spPr/>
        <p:txBody>
          <a:bodyPr/>
          <a:lstStyle/>
          <a:p>
            <a:r>
              <a:rPr lang="en-US" dirty="0"/>
              <a:t>Get that green</a:t>
            </a:r>
          </a:p>
        </p:txBody>
      </p:sp>
      <p:sp>
        <p:nvSpPr>
          <p:cNvPr id="3" name="Content Placeholder 2">
            <a:extLst>
              <a:ext uri="{FF2B5EF4-FFF2-40B4-BE49-F238E27FC236}">
                <a16:creationId xmlns:a16="http://schemas.microsoft.com/office/drawing/2014/main" id="{FC32A3CF-A8F1-421B-51F1-C3FEE7ADAC91}"/>
              </a:ext>
            </a:extLst>
          </p:cNvPr>
          <p:cNvSpPr>
            <a:spLocks noGrp="1"/>
          </p:cNvSpPr>
          <p:nvPr>
            <p:ph idx="1"/>
          </p:nvPr>
        </p:nvSpPr>
        <p:spPr>
          <a:xfrm>
            <a:off x="818712" y="2222287"/>
            <a:ext cx="11373288" cy="4378538"/>
          </a:xfrm>
        </p:spPr>
        <p:txBody>
          <a:bodyPr/>
          <a:lstStyle/>
          <a:p>
            <a:r>
              <a:rPr lang="en-US" dirty="0"/>
              <a:t>Make it easy to accept payment by accepting Venmo. This can be tricky, since you need name and address. </a:t>
            </a:r>
          </a:p>
          <a:p>
            <a:pPr lvl="1"/>
            <a:r>
              <a:rPr lang="en-US" dirty="0"/>
              <a:t>If you know the people, and they’ve donated before, you probably have a record. </a:t>
            </a:r>
          </a:p>
          <a:p>
            <a:pPr lvl="1"/>
            <a:r>
              <a:rPr lang="en-US" dirty="0"/>
              <a:t>I sometimes use </a:t>
            </a:r>
            <a:r>
              <a:rPr lang="en-US" dirty="0" err="1"/>
              <a:t>Votebuilder</a:t>
            </a:r>
            <a:r>
              <a:rPr lang="en-US" dirty="0"/>
              <a:t> to look up addresses if needed. </a:t>
            </a:r>
          </a:p>
          <a:p>
            <a:pPr lvl="1"/>
            <a:r>
              <a:rPr lang="en-US" dirty="0"/>
              <a:t>Ask donors to include their name and address in the “notes” section when they use Venmo</a:t>
            </a:r>
          </a:p>
          <a:p>
            <a:r>
              <a:rPr lang="en-US" dirty="0"/>
              <a:t>We also have a Stripe account. Stripe or Square can allow you to accept credit card payments. Once you again, you don’t always have access to address information. </a:t>
            </a:r>
          </a:p>
          <a:p>
            <a:pPr lvl="1"/>
            <a:r>
              <a:rPr lang="en-US" dirty="0"/>
              <a:t>You need to download an app for your phone. New phones can accept “tap” payments, but there’s also manual entry. They usually send at least one swiper you can use with your phone.</a:t>
            </a:r>
          </a:p>
          <a:p>
            <a:pPr lvl="1"/>
            <a:r>
              <a:rPr lang="en-US" dirty="0"/>
              <a:t>As with Act Blue, there will be a fee. It’s worth it to accept credit cards, though, especially in an increasingly cashless society. </a:t>
            </a:r>
          </a:p>
        </p:txBody>
      </p:sp>
    </p:spTree>
    <p:extLst>
      <p:ext uri="{BB962C8B-B14F-4D97-AF65-F5344CB8AC3E}">
        <p14:creationId xmlns:p14="http://schemas.microsoft.com/office/powerpoint/2010/main" val="3428560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6">
            <a:extLst>
              <a:ext uri="{FF2B5EF4-FFF2-40B4-BE49-F238E27FC236}">
                <a16:creationId xmlns:a16="http://schemas.microsoft.com/office/drawing/2014/main" id="{74C03E86-7F68-47B7-84BA-21BAD16C6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C905FCFC-1BB4-A927-CE24-AA32EFAF72AA}"/>
              </a:ext>
            </a:extLst>
          </p:cNvPr>
          <p:cNvPicPr>
            <a:picLocks noChangeAspect="1"/>
          </p:cNvPicPr>
          <p:nvPr/>
        </p:nvPicPr>
        <p:blipFill rotWithShape="1">
          <a:blip r:embed="rId2">
            <a:alphaModFix amt="40000"/>
          </a:blip>
          <a:srcRect l="3111" r="1"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40EE7FF4-6AA5-3870-944E-30DFA9F96CBF}"/>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dirty="0"/>
              <a:t>Get that green</a:t>
            </a:r>
          </a:p>
        </p:txBody>
      </p:sp>
      <p:sp>
        <p:nvSpPr>
          <p:cNvPr id="3" name="Content Placeholder 2">
            <a:extLst>
              <a:ext uri="{FF2B5EF4-FFF2-40B4-BE49-F238E27FC236}">
                <a16:creationId xmlns:a16="http://schemas.microsoft.com/office/drawing/2014/main" id="{B7DC8776-1940-3F8B-15E1-25BCEDAC29F3}"/>
              </a:ext>
            </a:extLst>
          </p:cNvPr>
          <p:cNvSpPr>
            <a:spLocks noGrp="1"/>
          </p:cNvSpPr>
          <p:nvPr>
            <p:ph sz="half" idx="1"/>
          </p:nvPr>
        </p:nvSpPr>
        <p:spPr>
          <a:xfrm>
            <a:off x="3314700" y="2028825"/>
            <a:ext cx="7386638" cy="3829973"/>
          </a:xfrm>
        </p:spPr>
        <p:txBody>
          <a:bodyPr vert="horz" lIns="91440" tIns="45720" rIns="91440" bIns="45720" rtlCol="0" anchor="ctr">
            <a:normAutofit fontScale="92500" lnSpcReduction="10000"/>
          </a:bodyPr>
          <a:lstStyle/>
          <a:p>
            <a:r>
              <a:rPr lang="en-US" dirty="0"/>
              <a:t>We use </a:t>
            </a:r>
            <a:r>
              <a:rPr lang="en-US" dirty="0" err="1"/>
              <a:t>Auctria</a:t>
            </a:r>
            <a:r>
              <a:rPr lang="en-US" dirty="0"/>
              <a:t> for our event management. </a:t>
            </a:r>
          </a:p>
          <a:p>
            <a:pPr lvl="1"/>
            <a:r>
              <a:rPr lang="en-US" dirty="0"/>
              <a:t>Event website</a:t>
            </a:r>
          </a:p>
          <a:p>
            <a:pPr lvl="1"/>
            <a:r>
              <a:rPr lang="en-US" dirty="0"/>
              <a:t>Ticketing</a:t>
            </a:r>
          </a:p>
          <a:p>
            <a:pPr lvl="1"/>
            <a:r>
              <a:rPr lang="en-US" dirty="0"/>
              <a:t>Auction items, dessert dash, raffle, etc.</a:t>
            </a:r>
          </a:p>
          <a:p>
            <a:pPr lvl="1"/>
            <a:r>
              <a:rPr lang="en-US" dirty="0"/>
              <a:t>Email communication</a:t>
            </a:r>
          </a:p>
          <a:p>
            <a:r>
              <a:rPr lang="en-US" dirty="0"/>
              <a:t>Connects to your Stripe account.</a:t>
            </a:r>
          </a:p>
          <a:p>
            <a:r>
              <a:rPr lang="en-US" dirty="0"/>
              <a:t>Set it to collect addresses when people buy a ticket so you have your record.</a:t>
            </a:r>
          </a:p>
          <a:p>
            <a:r>
              <a:rPr lang="en-US" dirty="0"/>
              <a:t>Allows people to keep adding to their “tab” throughout the event.</a:t>
            </a:r>
          </a:p>
          <a:p>
            <a:r>
              <a:rPr lang="en-US" dirty="0"/>
              <a:t>Automatically charges the card if one has been saved (encouraged).</a:t>
            </a:r>
          </a:p>
        </p:txBody>
      </p:sp>
    </p:spTree>
    <p:extLst>
      <p:ext uri="{BB962C8B-B14F-4D97-AF65-F5344CB8AC3E}">
        <p14:creationId xmlns:p14="http://schemas.microsoft.com/office/powerpoint/2010/main" val="42130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6AB74CA-E76D-4922-91FE-A4AAF0487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custGeom>
            <a:avLst/>
            <a:gdLst>
              <a:gd name="connsiteX0" fmla="*/ 0 w 11707367"/>
              <a:gd name="connsiteY0" fmla="*/ 0 h 2572622"/>
              <a:gd name="connsiteX1" fmla="*/ 1888420 w 11707367"/>
              <a:gd name="connsiteY1" fmla="*/ 0 h 2572622"/>
              <a:gd name="connsiteX2" fmla="*/ 2198560 w 11707367"/>
              <a:gd name="connsiteY2" fmla="*/ 310139 h 2572622"/>
              <a:gd name="connsiteX3" fmla="*/ 2425431 w 11707367"/>
              <a:gd name="connsiteY3" fmla="*/ 310139 h 2572622"/>
              <a:gd name="connsiteX4" fmla="*/ 2735570 w 11707367"/>
              <a:gd name="connsiteY4" fmla="*/ 0 h 2572622"/>
              <a:gd name="connsiteX5" fmla="*/ 11707367 w 11707367"/>
              <a:gd name="connsiteY5" fmla="*/ 0 h 2572622"/>
              <a:gd name="connsiteX6" fmla="*/ 11707367 w 11707367"/>
              <a:gd name="connsiteY6" fmla="*/ 2572622 h 2572622"/>
              <a:gd name="connsiteX7" fmla="*/ 0 w 11707367"/>
              <a:gd name="connsiteY7" fmla="*/ 2572622 h 257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7367" h="2572622">
                <a:moveTo>
                  <a:pt x="0" y="0"/>
                </a:moveTo>
                <a:lnTo>
                  <a:pt x="1888420" y="0"/>
                </a:lnTo>
                <a:lnTo>
                  <a:pt x="2198560" y="310139"/>
                </a:lnTo>
                <a:cubicBezTo>
                  <a:pt x="2261209" y="372788"/>
                  <a:pt x="2362782" y="372788"/>
                  <a:pt x="2425431" y="310139"/>
                </a:cubicBezTo>
                <a:lnTo>
                  <a:pt x="2735570" y="0"/>
                </a:lnTo>
                <a:lnTo>
                  <a:pt x="11707367" y="0"/>
                </a:lnTo>
                <a:lnTo>
                  <a:pt x="11707367" y="2572622"/>
                </a:lnTo>
                <a:lnTo>
                  <a:pt x="0" y="2572622"/>
                </a:lnTo>
                <a:close/>
              </a:path>
            </a:pathLst>
          </a:custGeom>
          <a:solidFill>
            <a:srgbClr val="5959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ABA55C6-61B3-E028-5CF9-E0F07F72700F}"/>
              </a:ext>
            </a:extLst>
          </p:cNvPr>
          <p:cNvSpPr>
            <a:spLocks noGrp="1"/>
          </p:cNvSpPr>
          <p:nvPr>
            <p:ph type="title"/>
          </p:nvPr>
        </p:nvSpPr>
        <p:spPr>
          <a:xfrm>
            <a:off x="1063691" y="4049486"/>
            <a:ext cx="4825480" cy="1883228"/>
          </a:xfrm>
        </p:spPr>
        <p:txBody>
          <a:bodyPr anchor="ctr">
            <a:normAutofit/>
          </a:bodyPr>
          <a:lstStyle/>
          <a:p>
            <a:r>
              <a:rPr lang="en-US">
                <a:solidFill>
                  <a:srgbClr val="FFFFFF"/>
                </a:solidFill>
              </a:rPr>
              <a:t>Selling items</a:t>
            </a:r>
          </a:p>
        </p:txBody>
      </p:sp>
      <p:pic>
        <p:nvPicPr>
          <p:cNvPr id="5" name="Picture 4" descr="A white background with black text&#10;&#10;Description automatically generated">
            <a:extLst>
              <a:ext uri="{FF2B5EF4-FFF2-40B4-BE49-F238E27FC236}">
                <a16:creationId xmlns:a16="http://schemas.microsoft.com/office/drawing/2014/main" id="{08F1781B-64F0-34B8-E915-7C95E5661E8A}"/>
              </a:ext>
            </a:extLst>
          </p:cNvPr>
          <p:cNvPicPr>
            <a:picLocks noChangeAspect="1"/>
          </p:cNvPicPr>
          <p:nvPr/>
        </p:nvPicPr>
        <p:blipFill>
          <a:blip r:embed="rId2"/>
          <a:stretch>
            <a:fillRect/>
          </a:stretch>
        </p:blipFill>
        <p:spPr>
          <a:xfrm>
            <a:off x="1063691" y="1350704"/>
            <a:ext cx="5196897" cy="1143317"/>
          </a:xfrm>
          <a:prstGeom prst="rect">
            <a:avLst/>
          </a:prstGeom>
        </p:spPr>
      </p:pic>
      <p:pic>
        <p:nvPicPr>
          <p:cNvPr id="7" name="Picture 6" descr="A white text on a black background&#10;&#10;Description automatically generated">
            <a:extLst>
              <a:ext uri="{FF2B5EF4-FFF2-40B4-BE49-F238E27FC236}">
                <a16:creationId xmlns:a16="http://schemas.microsoft.com/office/drawing/2014/main" id="{68D94BD3-6371-0ACB-2308-00A21EE31363}"/>
              </a:ext>
            </a:extLst>
          </p:cNvPr>
          <p:cNvPicPr>
            <a:picLocks noChangeAspect="1"/>
          </p:cNvPicPr>
          <p:nvPr/>
        </p:nvPicPr>
        <p:blipFill>
          <a:blip r:embed="rId3"/>
          <a:stretch>
            <a:fillRect/>
          </a:stretch>
        </p:blipFill>
        <p:spPr>
          <a:xfrm>
            <a:off x="7221460" y="484633"/>
            <a:ext cx="3846769" cy="2875460"/>
          </a:xfrm>
          <a:prstGeom prst="rect">
            <a:avLst/>
          </a:prstGeom>
        </p:spPr>
      </p:pic>
      <p:sp>
        <p:nvSpPr>
          <p:cNvPr id="3" name="Content Placeholder 2">
            <a:extLst>
              <a:ext uri="{FF2B5EF4-FFF2-40B4-BE49-F238E27FC236}">
                <a16:creationId xmlns:a16="http://schemas.microsoft.com/office/drawing/2014/main" id="{FB1EC167-5D4B-DBDC-719B-7BC3AEDF99D8}"/>
              </a:ext>
            </a:extLst>
          </p:cNvPr>
          <p:cNvSpPr>
            <a:spLocks noGrp="1"/>
          </p:cNvSpPr>
          <p:nvPr>
            <p:ph idx="1"/>
          </p:nvPr>
        </p:nvSpPr>
        <p:spPr>
          <a:xfrm>
            <a:off x="6338316" y="4049485"/>
            <a:ext cx="4846151" cy="1883229"/>
          </a:xfrm>
        </p:spPr>
        <p:txBody>
          <a:bodyPr>
            <a:normAutofit/>
          </a:bodyPr>
          <a:lstStyle/>
          <a:p>
            <a:r>
              <a:rPr lang="en-US">
                <a:solidFill>
                  <a:srgbClr val="FFFFFF"/>
                </a:solidFill>
              </a:rPr>
              <a:t>We often simply ask for a donation.</a:t>
            </a:r>
          </a:p>
          <a:p>
            <a:r>
              <a:rPr lang="en-US">
                <a:solidFill>
                  <a:srgbClr val="FFFFFF"/>
                </a:solidFill>
              </a:rPr>
              <a:t>Many events require vendors to get a temporary sellers permit if they plan to sell items; you may have to provide a form affirming you aren’t selling anything.</a:t>
            </a:r>
          </a:p>
        </p:txBody>
      </p:sp>
    </p:spTree>
    <p:extLst>
      <p:ext uri="{BB962C8B-B14F-4D97-AF65-F5344CB8AC3E}">
        <p14:creationId xmlns:p14="http://schemas.microsoft.com/office/powerpoint/2010/main" val="163277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5418-5D83-C13F-2C9E-D215183CB571}"/>
              </a:ext>
            </a:extLst>
          </p:cNvPr>
          <p:cNvSpPr>
            <a:spLocks noGrp="1"/>
          </p:cNvSpPr>
          <p:nvPr>
            <p:ph type="title"/>
          </p:nvPr>
        </p:nvSpPr>
        <p:spPr/>
        <p:txBody>
          <a:bodyPr/>
          <a:lstStyle/>
          <a:p>
            <a:r>
              <a:rPr lang="en-US" dirty="0"/>
              <a:t>Fundraising ideas</a:t>
            </a:r>
          </a:p>
        </p:txBody>
      </p:sp>
      <p:sp>
        <p:nvSpPr>
          <p:cNvPr id="3" name="Content Placeholder 2">
            <a:extLst>
              <a:ext uri="{FF2B5EF4-FFF2-40B4-BE49-F238E27FC236}">
                <a16:creationId xmlns:a16="http://schemas.microsoft.com/office/drawing/2014/main" id="{0D58F1A5-EF5A-3121-03A5-2114131DD643}"/>
              </a:ext>
            </a:extLst>
          </p:cNvPr>
          <p:cNvSpPr>
            <a:spLocks noGrp="1"/>
          </p:cNvSpPr>
          <p:nvPr>
            <p:ph idx="1"/>
          </p:nvPr>
        </p:nvSpPr>
        <p:spPr>
          <a:xfrm>
            <a:off x="818712" y="2500313"/>
            <a:ext cx="10554574" cy="4572000"/>
          </a:xfrm>
        </p:spPr>
        <p:txBody>
          <a:bodyPr>
            <a:normAutofit/>
          </a:bodyPr>
          <a:lstStyle/>
          <a:p>
            <a:r>
              <a:rPr lang="en-US" dirty="0"/>
              <a:t>Every newsletter and email you send should have a donate button. You don’t have to ask all the time, but the button should be visible wherever you can put it, including your website and social when applicable.</a:t>
            </a:r>
          </a:p>
          <a:p>
            <a:r>
              <a:rPr lang="en-US" dirty="0"/>
              <a:t>Have a donation jar at every event. Stick your Venmo QR code on the jar.</a:t>
            </a:r>
          </a:p>
          <a:p>
            <a:r>
              <a:rPr lang="en-US" dirty="0"/>
              <a:t>Sell items or offer them for a suggested donation. Stickers and temporary tattoos are hot right now. They are relatively inexpensive. I use Canva or Sticker Mule for our stickers. There are also generic stickers available cheaply on Amazon.</a:t>
            </a:r>
          </a:p>
          <a:p>
            <a:r>
              <a:rPr lang="en-US" dirty="0"/>
              <a:t>Consider different activities. We recently had a paint night with a local artist donating her time to teach. We’re looking at a political trivia night, and interest meetups. We also have our pizza &amp; politics events. We have a summer picnic and sit at various booths.</a:t>
            </a:r>
          </a:p>
          <a:p>
            <a:r>
              <a:rPr lang="en-US" dirty="0"/>
              <a:t>Our galas have found increased success by:</a:t>
            </a:r>
          </a:p>
          <a:p>
            <a:pPr lvl="1"/>
            <a:r>
              <a:rPr lang="en-US" dirty="0"/>
              <a:t>Dessert dash instead of dessert auction</a:t>
            </a:r>
          </a:p>
          <a:p>
            <a:pPr lvl="1"/>
            <a:r>
              <a:rPr lang="en-US" dirty="0"/>
              <a:t>Getting rid of the silent auction in favor of a raffle (people love the wingspan option)</a:t>
            </a:r>
          </a:p>
          <a:p>
            <a:endParaRPr lang="en-US" dirty="0"/>
          </a:p>
        </p:txBody>
      </p:sp>
    </p:spTree>
    <p:extLst>
      <p:ext uri="{BB962C8B-B14F-4D97-AF65-F5344CB8AC3E}">
        <p14:creationId xmlns:p14="http://schemas.microsoft.com/office/powerpoint/2010/main" val="647468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448D0-548E-961C-3C3B-21675EC7577C}"/>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0189B53-A417-9C54-0BC7-D264DE104ED9}"/>
              </a:ext>
            </a:extLst>
          </p:cNvPr>
          <p:cNvSpPr>
            <a:spLocks noGrp="1"/>
          </p:cNvSpPr>
          <p:nvPr>
            <p:ph type="body" idx="1"/>
          </p:nvPr>
        </p:nvSpPr>
        <p:spPr/>
        <p:txBody>
          <a:bodyPr/>
          <a:lstStyle/>
          <a:p>
            <a:r>
              <a:rPr lang="en-US" dirty="0" err="1"/>
              <a:t>mirandamarquit@gmail.com</a:t>
            </a:r>
            <a:endParaRPr lang="en-US" dirty="0"/>
          </a:p>
        </p:txBody>
      </p:sp>
    </p:spTree>
    <p:extLst>
      <p:ext uri="{BB962C8B-B14F-4D97-AF65-F5344CB8AC3E}">
        <p14:creationId xmlns:p14="http://schemas.microsoft.com/office/powerpoint/2010/main" val="24405588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{B2E4CD36-84D4-6345-B3E4-251CB8159CC1}tf10001121_mac</Template>
  <TotalTime>4006</TotalTime>
  <Words>856</Words>
  <Application>Microsoft Macintosh PowerPoint</Application>
  <PresentationFormat>Widescreen</PresentationFormat>
  <Paragraphs>58</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Century Gothic</vt:lpstr>
      <vt:lpstr>Wingdings 2</vt:lpstr>
      <vt:lpstr>Quotable</vt:lpstr>
      <vt:lpstr>Fundraising as a  central committee</vt:lpstr>
      <vt:lpstr>Getting an EIN</vt:lpstr>
      <vt:lpstr>Setting up your bank account</vt:lpstr>
      <vt:lpstr>Reporting</vt:lpstr>
      <vt:lpstr>Get that green</vt:lpstr>
      <vt:lpstr>Get that green</vt:lpstr>
      <vt:lpstr>Get that green</vt:lpstr>
      <vt:lpstr>Selling items</vt:lpstr>
      <vt:lpstr>Fundraising ideas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Fundraising as a  central committee</dc:title>
  <dc:creator>Miranda Marquit</dc:creator>
  <cp:lastModifiedBy>Miranda Marquit</cp:lastModifiedBy>
  <cp:revision>6</cp:revision>
  <dcterms:created xsi:type="dcterms:W3CDTF">2023-10-25T13:06:43Z</dcterms:created>
  <dcterms:modified xsi:type="dcterms:W3CDTF">2023-10-28T20:53:58Z</dcterms:modified>
</cp:coreProperties>
</file>